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28"/>
  </p:notesMasterIdLst>
  <p:handoutMasterIdLst>
    <p:handoutMasterId r:id="rId29"/>
  </p:handoutMasterIdLst>
  <p:sldIdLst>
    <p:sldId id="641" r:id="rId2"/>
    <p:sldId id="620" r:id="rId3"/>
    <p:sldId id="615" r:id="rId4"/>
    <p:sldId id="616" r:id="rId5"/>
    <p:sldId id="617" r:id="rId6"/>
    <p:sldId id="642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44" r:id="rId18"/>
    <p:sldId id="863" r:id="rId19"/>
    <p:sldId id="635" r:id="rId20"/>
    <p:sldId id="636" r:id="rId21"/>
    <p:sldId id="623" r:id="rId22"/>
    <p:sldId id="624" r:id="rId23"/>
    <p:sldId id="625" r:id="rId24"/>
    <p:sldId id="637" r:id="rId25"/>
    <p:sldId id="638" r:id="rId26"/>
    <p:sldId id="640" r:id="rId2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49DA"/>
    <a:srgbClr val="19C171"/>
    <a:srgbClr val="2DAD67"/>
    <a:srgbClr val="35A568"/>
    <a:srgbClr val="12C890"/>
    <a:srgbClr val="00DA97"/>
    <a:srgbClr val="FFFF00"/>
    <a:srgbClr val="000000"/>
    <a:srgbClr val="87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4995" autoAdjust="0"/>
  </p:normalViewPr>
  <p:slideViewPr>
    <p:cSldViewPr>
      <p:cViewPr varScale="1">
        <p:scale>
          <a:sx n="127" d="100"/>
          <a:sy n="127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60" y="-90"/>
      </p:cViewPr>
      <p:guideLst>
        <p:guide orient="horz" pos="2933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fld id="{DF60DF6A-9246-42E6-957F-9BEA541A6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06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fld id="{3AE2CBE5-025B-42EB-92F2-9721A20E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11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D8459-9DC2-45DA-A645-DA33DD5DC9A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5BFD53-DC01-4ACF-BF25-FA2A562BDC4B}" type="datetime1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D8459-9DC2-45DA-A645-DA33DD5DC9A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5BFD53-DC01-4ACF-BF25-FA2A562BDC4B}" type="datetime1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  <p:sp>
        <p:nvSpPr>
          <p:cNvPr id="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457200" y="1981200"/>
            <a:ext cx="8229600" cy="838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km-KH" sz="36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សាកលវិទ្យាល័យ សៅស៍អ៊ីសថ៍អេយសៀ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8" name="WordArt 5"/>
          <p:cNvSpPr>
            <a:spLocks noChangeArrowheads="1" noChangeShapeType="1" noTextEdit="1"/>
          </p:cNvSpPr>
          <p:nvPr userDrawn="1"/>
        </p:nvSpPr>
        <p:spPr bwMode="gray">
          <a:xfrm>
            <a:off x="914400" y="3000375"/>
            <a:ext cx="7162800" cy="352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OF SOUTH-EAST ASIA</a:t>
            </a:r>
          </a:p>
        </p:txBody>
      </p:sp>
      <p:pic>
        <p:nvPicPr>
          <p:cNvPr id="29" name="Picture 2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678" y="304800"/>
            <a:ext cx="1640514" cy="164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588" y="6400800"/>
            <a:ext cx="1217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64214"/>
      </p:ext>
    </p:extLst>
  </p:cSld>
  <p:clrMapOvr>
    <a:masterClrMapping/>
  </p:clrMapOvr>
  <p:transition spd="med" advTm="548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640410788"/>
      </p:ext>
    </p:extLst>
  </p:cSld>
  <p:clrMapOvr>
    <a:masterClrMapping/>
  </p:clrMapOvr>
  <p:transition spd="med" advTm="548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3641064"/>
      </p:ext>
    </p:extLst>
  </p:cSld>
  <p:clrMapOvr>
    <a:masterClrMapping/>
  </p:clrMapOvr>
  <p:transition spd="med" advTm="548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4855"/>
            <a:ext cx="2133600" cy="53613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96000" cy="5364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4224254216"/>
      </p:ext>
    </p:extLst>
  </p:cSld>
  <p:clrMapOvr>
    <a:masterClrMapping/>
  </p:clrMapOvr>
  <p:transition spd="med" advTm="548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9520"/>
      </p:ext>
    </p:extLst>
  </p:cSld>
  <p:clrMapOvr>
    <a:masterClrMapping/>
  </p:clrMapOvr>
  <p:transition spd="med" advTm="548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9F69-7E7E-4824-9532-6C7A201837DC}" type="datetime1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1www.usea.edu.com.kh</a:t>
            </a:r>
          </a:p>
        </p:txBody>
      </p:sp>
    </p:spTree>
    <p:extLst>
      <p:ext uri="{BB962C8B-B14F-4D97-AF65-F5344CB8AC3E}">
        <p14:creationId xmlns:p14="http://schemas.microsoft.com/office/powerpoint/2010/main" val="966226441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  <p:sp>
        <p:nvSpPr>
          <p:cNvPr id="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685800" y="2009775"/>
            <a:ext cx="7772400" cy="9620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km-KH" sz="36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សាកលវិទ្យាល័យ សៅស៍អ៊ីសថ៍អេយសៀ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8" name="WordArt 5"/>
          <p:cNvSpPr>
            <a:spLocks noChangeArrowheads="1" noChangeShapeType="1" noTextEdit="1"/>
          </p:cNvSpPr>
          <p:nvPr userDrawn="1"/>
        </p:nvSpPr>
        <p:spPr bwMode="gray">
          <a:xfrm>
            <a:off x="990600" y="3000375"/>
            <a:ext cx="7010400" cy="352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OF SOUTH-EAST ASIA</a:t>
            </a:r>
          </a:p>
        </p:txBody>
      </p:sp>
      <p:pic>
        <p:nvPicPr>
          <p:cNvPr id="29" name="Picture 2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647" y="304800"/>
            <a:ext cx="1662577" cy="164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588" y="6400800"/>
            <a:ext cx="1217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05128"/>
      </p:ext>
    </p:extLst>
  </p:cSld>
  <p:clrMapOvr>
    <a:masterClrMapping/>
  </p:clrMapOvr>
  <p:transition spd="med" advTm="548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rgbClr val="0049DA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8382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kern="1200" dirty="0">
                <a:solidFill>
                  <a:srgbClr val="0049DA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26639" y="23929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pic>
        <p:nvPicPr>
          <p:cNvPr id="16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684029533"/>
      </p:ext>
    </p:extLst>
  </p:cSld>
  <p:clrMapOvr>
    <a:masterClrMapping/>
  </p:clrMapOvr>
  <p:transition spd="med" advTm="548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816088"/>
            <a:ext cx="8610600" cy="5351094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457200" indent="0">
              <a:buNone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94355149"/>
      </p:ext>
    </p:extLst>
  </p:cSld>
  <p:clrMapOvr>
    <a:masterClrMapping/>
  </p:clrMapOvr>
  <p:transition spd="med" advTm="548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816088"/>
            <a:ext cx="8610600" cy="535109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2000" kern="1200" dirty="0" smtClean="0">
                <a:solidFill>
                  <a:srgbClr val="0033CC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  <a:lvl2pPr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726639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850317231"/>
      </p:ext>
    </p:extLst>
  </p:cSld>
  <p:clrMapOvr>
    <a:masterClrMapping/>
  </p:clrMapOvr>
  <p:transition spd="med" advTm="548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13377237"/>
      </p:ext>
    </p:extLst>
  </p:cSld>
  <p:clrMapOvr>
    <a:masterClrMapping/>
  </p:clrMapOvr>
  <p:transition spd="med" advTm="548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519485250"/>
      </p:ext>
    </p:extLst>
  </p:cSld>
  <p:clrMapOvr>
    <a:masterClrMapping/>
  </p:clrMapOvr>
  <p:transition spd="med" advTm="548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2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743731" y="38736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91145251"/>
      </p:ext>
    </p:extLst>
  </p:cSld>
  <p:clrMapOvr>
    <a:masterClrMapping/>
  </p:clrMapOvr>
  <p:transition spd="med" advTm="548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779529031"/>
      </p:ext>
    </p:extLst>
  </p:cSld>
  <p:clrMapOvr>
    <a:masterClrMapping/>
  </p:clrMapOvr>
  <p:transition spd="med" advTm="548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8:52 AM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44747467"/>
      </p:ext>
    </p:extLst>
  </p:cSld>
  <p:clrMapOvr>
    <a:masterClrMapping/>
  </p:clrMapOvr>
  <p:transition spd="med" advTm="548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55CD7-EAD8-4351-A4EF-84AE43A070EC}" type="datetime1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8:52 AM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56A9ED-47C7-46B0-9A42-CF8CD432A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8" r:id="rId2"/>
    <p:sldLayoutId id="2147484033" r:id="rId3"/>
    <p:sldLayoutId id="2147484029" r:id="rId4"/>
    <p:sldLayoutId id="2147484030" r:id="rId5"/>
    <p:sldLayoutId id="2147484031" r:id="rId6"/>
    <p:sldLayoutId id="2147484032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53" r:id="rId13"/>
    <p:sldLayoutId id="2147484054" r:id="rId14"/>
    <p:sldLayoutId id="2147484067" r:id="rId15"/>
  </p:sldLayoutIdLst>
  <p:transition spd="med" advTm="548">
    <p:pull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829581" y="4343400"/>
            <a:ext cx="1764537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ជំនាញ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7086600" y="5410200"/>
            <a:ext cx="2189038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សង្គម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882970" y="5036516"/>
            <a:ext cx="2133600" cy="626743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ឧត្ដមភាព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827869" y="4807515"/>
            <a:ext cx="1820331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Skills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7135081" y="5867400"/>
            <a:ext cx="2237519" cy="740938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Social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11483" y="3878333"/>
            <a:ext cx="2364723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ចំណេះដឹង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-237070" y="4267200"/>
            <a:ext cx="3128435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Knowledge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648200" y="5465928"/>
            <a:ext cx="2743200" cy="70627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435965681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១.២ ចំណោទបញ្ហា និងសំណួរស្រាវជ្រាវ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១.៣ វត្ថុបំណងនៃការស្រាវជ្រាវ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5998973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១.៤ សម្មតិកម្មនៃការស្រាវជ្រាវ (បើមាន) 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១.៥ វិសាលភាព និងដែនកំណត់នៃការស្រាវជ្រាវ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37064653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១.៦ សារៈសំខាន់នៃការស្រាវជ្រាវ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១.៧ រចនាសម្ព័ន្ធនៃសារណា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747899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២. រំលឹកទ្រឹស្តី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២.១ រំលឹកទ្រឹស្ដីពាក់ព័ន្ធប្រធានបទ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២.២ លទ្ធផលសា្រវជ្រាវមុនៗពាក់ព័ន្ធប្រធានបទ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3957242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៣.១ បញ្ញត្តិ/ម៉ូដែលនៃការស្រាវជ្រាវ (ប្រសិនបើមាន)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៣.២ ប្រភេទនៃការស្រាវជ្រាវ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66408802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៣.៣ ការកំណត់ទំហំសាកលសិក្សាគោលដៅ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៣.៤ គ្រោងការណ៍ធ្វើសំណាក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410478070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៣.៥ ឧបករណ៍ និងវិធីប្រមូលទិន្នន័យ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៣.៦ វិធីសាស្រ្តវិភាគ និងបកស្រាយទិន្នន័យ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203613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11055" y="3230080"/>
            <a:ext cx="3906982" cy="9712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m-KH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សូមអគុណ!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996321" y="5008115"/>
            <a:ext cx="6205492" cy="6924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m-KH" altLang="zh-C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ចំណេះដឹង ជំនាញ ឧត្ដមភាព សង្គម</a:t>
            </a:r>
            <a:endParaRPr kumimoji="0" lang="en-US" altLang="zh-CN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0" y="2528184"/>
            <a:ext cx="9142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7"/>
          <a:stretch/>
        </p:blipFill>
        <p:spPr bwMode="auto">
          <a:xfrm>
            <a:off x="7189140" y="2528184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381815"/>
            <a:ext cx="2273334" cy="227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0324519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កាលវិភាគការពារសំណើគម្រោងស្រាវជ្រាវ សាកលវិទ្យាល័យនឹងផ្សព្វផ្សាយឱ្យបានយ៉ាងតិច១សប្ដាហ៍មុន </a:t>
            </a:r>
          </a:p>
          <a:p>
            <a:pPr marL="8001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និស្សិតការពារសំណើគម្រោងស្រាវជ្រាវត្រូវ ៖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ធ្វើបទបង្ហាញដោយភាពជឿជាក់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ឆ្លើយសំណួរដោយរលូន និងមានក្រមសីលធម៌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ទទួលយកអនុសាសន៍ សម្រាប់អភិវឌ្ឍសារណា ។</a:t>
            </a:r>
          </a:p>
        </p:txBody>
      </p:sp>
    </p:spTree>
    <p:extLst>
      <p:ext uri="{BB962C8B-B14F-4D97-AF65-F5344CB8AC3E}">
        <p14:creationId xmlns:p14="http://schemas.microsoft.com/office/powerpoint/2010/main" val="2896299470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មុនពេលដំណើរការការពារសំណើគម្រោងស្រាវជ្រាវ៖</a:t>
            </a:r>
          </a:p>
          <a:p>
            <a:pPr marL="690563" lvl="1" indent="-233363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និស្សិតត្រូវប្រគល់សៀវភៅពណ៌ធម្មជាតិសំណើគម្រោងស្រាវជ្រាវចំនួន ២ក្បាលជូនបុគ្គលិកទទួលបន្ទុកតាមមហាវិទ្យាល័យនីមួយៗ</a:t>
            </a:r>
          </a:p>
          <a:p>
            <a:pPr marL="690563" lvl="1" indent="-233363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គល់ស្លាយបទបង្ហាញសម្រាប់គណៈកម្មការត្រួតពិនិត្យ និងវាយតម្លៃសំណើគម្រោងស្រាវជ្រាវចំនួន ៣ច្បាប់</a:t>
            </a:r>
            <a:endParaRPr lang="km-KH" altLang="zh-TW" sz="22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ការពិនិត្យកាលវិភាគ និងកាលបរិច្ឆេទការពារសំណើគម្រោងស្រាវជ្រាវ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ធានាថាសមាជិកក្រុមត្រៀមខ្លួនរួចរាល់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ត្រៀមបម្រុងកុំព្យូរទ័រយួរដៃសម្រាប់ធ្វើបទបង្ហាញ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ការពារសាកល្បងដោយពិនិត្យពេលវេលា (១៥ នាទី)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542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ប្រធានបទ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261667" y="774761"/>
            <a:ext cx="8653733" cy="5705695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បច្ចេកទេសរៀបចំស្លាយ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និងការធ្វើបទបង្ហាញលទ្ធផលគម្រោងស្រាវជ្រាវ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សម្រាប់និស្សិតជំនាន់ទី ១៤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7449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មុនពេលដំណើរការការពារសំណើគម្រោងស្រាវជ្រាវ</a:t>
            </a:r>
            <a:r>
              <a:rPr lang="en-US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អាន និងកត់ត្រាផ្នែកសំខាន់ៗនៃសារណា និងត្រៀមឯកសារអំណះអំណាង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សួរសមាជិកក្រុមទៅវិញទៅមកនូវសំណួរដែលអាចត្រូវបានចោទសួរ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លើកទឹកចិត្តមិត្តរួមក្រុម ។</a:t>
            </a:r>
          </a:p>
          <a:p>
            <a:pPr marL="1028700" lvl="1" indent="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" y="3741597"/>
            <a:ext cx="4067122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0" y="3741597"/>
            <a:ext cx="4408571" cy="2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9853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9144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ពេលដំណើរការការការពារសំណើគម្រោងស្រាវជ្រាវ៖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និស្សិតត្រូវមានវត្តមានមុនពេលការពារយ៉ាងតិច៣០ នាទី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និស្សិតត្រូវត្រៀមសម្ភារៈ និងឯកសារគាំទ្រសម្រាប់ការការពារសំណើគម្រោងស្រាវជ្រាវ​របស់ខ្លួន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ក្រុមនិស្សិតត្រូវការពារសំណើគម្រោងស្រាវជ្រាវតាមកាលបរិច្ឆេទកំណត់ដោយ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គ.គ.ស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នៅចំពោះមុខគណៈកម្មការដែលមាន</a:t>
            </a:r>
            <a:b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</a:b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រយៈពេល ៣០នាទីដោយក្នុងនោះរយៈពេលធ្វើបទបង្ហាញរចំនួន១៥នាទី និងសំណួរ-ចម្លើយចំនួន ១៥នាទី ។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2809911184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884578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86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ពេលដំណើរការការការពារសំណើគម្រោងស្រាវជ្រាវ៖</a:t>
            </a: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3" lvl="1" indent="-233363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ការស្លៀកពាក់ឯកសណ្ឋាននៅពេលការពារ</a:t>
            </a:r>
            <a:r>
              <a:rPr lang="en-US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បុរសស្លៀកខោជើងវែង ពណ៌ទឹកប៊ិច ពាក់អាវដៃវែងពណ៌ផ្ទៃមេឃលាត ក្រវាត់កពណ៌ខៀវទឹកប៊ិច ស្បែកជើងឃ្លុបពណ៌ខ្មៅ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នារីត្រូវស្លៀកសំពត់ខ្លី ឆែកក្រោមត្រឹមជង្គង់ ពណ៌ខៀវទឹកប៊ិច ពាក់អាវដៃខ្លីពណ៌ផ្ទៃមេឃលាត ស្បែកជើងឃ្លុប ឬក្រវ៉ាត់កែងពណ៌ខ្មៅ 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ប័ណ្ណសម្គាល់និស្សិត និងស្លាកសញ្ញាសម្គាល់សាកលវិទ្យាល័យ ។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4026448317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black">
          <a:noFill/>
        </p:spPr>
        <p:txBody>
          <a:bodyPr/>
          <a:lstStyle/>
          <a:p>
            <a:pPr eaLnBrk="1" hangingPunct="1"/>
            <a:r>
              <a:rPr lang="km-KH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ការធ្វើបទបង្ហាញ</a:t>
            </a:r>
            <a:r>
              <a:rPr lang="en-US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 (</a:t>
            </a:r>
            <a:r>
              <a:rPr lang="km-KH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ត</a:t>
            </a:r>
            <a:r>
              <a:rPr lang="en-US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)</a:t>
            </a:r>
            <a:endParaRPr lang="en-US" altLang="en-US" sz="2400" dirty="0">
              <a:latin typeface="Khmer OS Muol Light" panose="02000500000000020004" pitchFamily="2" charset="0"/>
              <a:ea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525343" y="925640"/>
            <a:ext cx="80010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ឯកសណ្ឋាននៅពេលការពារ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13187" r="2197"/>
          <a:stretch/>
        </p:blipFill>
        <p:spPr>
          <a:xfrm>
            <a:off x="525343" y="1611440"/>
            <a:ext cx="8001000" cy="471316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1050670912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761970"/>
            <a:ext cx="8839200" cy="57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</a:t>
            </a:r>
            <a:r>
              <a:rPr lang="km-KH" altLang="zh-TW" sz="20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សំណើគម្រោងស្រាវជ្រាវ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690563" algn="l"/>
              </a:tabLst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ឧបករណ៍គាំទ្រការការពារ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សំណើគម្រោងស្រាវជ្រាវ 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និងរៀបចំថតសម្លេង និងកត់ត្រានូវយោបល់ ឬអនុសាសន៍របស់គណកម្មការ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690563" algn="l"/>
              </a:tabLst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បទបង្ហាញដោយ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បដិសណ្ឋារកិច្ចចំពោះគណកម្មការ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បង្ហាញពីប្រធានបទ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ប្រើឈ្មោះរបស់អ្នកជំនាញសម្រាប់គាំទ្រទស្សនៈរបស់អ្នក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បង្ហាញនូវទឡ្ហីករណ៍នៃការសម្រេចចិត្ត សំណាក និងវិធីសាស្ត្រជាដើម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ធ្វើសកម្មភាពភាពក្នុងបន្ទប់ការពារ (ភ្នែក កាយវិការ) និងបញ្ចេញសំឡេងឲ្យបានច្បាស់ៗដោយ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ប្រើពាក្យធ្នាក់សម្រាប់ភ្ជាប់ប្រយោគ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1762013048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761970"/>
            <a:ext cx="8839200" cy="57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1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</a:t>
            </a:r>
            <a:r>
              <a:rPr lang="km-KH" altLang="zh-TW" sz="20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សំណើគម្រោងស្រាវជ្រាវ</a:t>
            </a:r>
            <a:r>
              <a:rPr lang="km-KH" altLang="zh-TW" sz="21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វេទិកាសំណួរ និងចម្លើយ (១៥ នាទី) ។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ស្តាប់សំណួរឲ្យច្បាស់ និងអរគុណ ព្រមទាំងចែកសមាជិកឆ្លើយ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កុំប្រកែកជាមួយគណកម្មការ តែត្រូវបង្ហាញអំណះអំណាង</a:t>
            </a:r>
            <a:b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</a:b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ច្បាស់លាស់ និងទន់ភ្លន់ ។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នៅចុងបញ្ចប់ នៃការការពារ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ថ្លែងអំណរគុណគណកម្មការ និងអ្នកចូលរួម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ប្រជុំសមាជិកពិនិត្យសារណាបន្ទាប់ពីពិភាក្សាជាមួយសាស្ត្រាចារ្យណែនាំ ដើម្បីកែលម្អអនុសាសន៍របស់គណៈកម្មការ </a:t>
            </a:r>
          </a:p>
          <a:p>
            <a:pPr marL="1371600" lvl="1" indent="0" algn="thaiDist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</a:pPr>
            <a:endParaRPr lang="km-KH" altLang="zh-TW" sz="21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604963" lvl="1" indent="-233363" algn="thaiDist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endParaRPr lang="km-KH" altLang="zh-TW" sz="21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3332078829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63807" y="3180727"/>
            <a:ext cx="5166804" cy="9712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m-KH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សូមអគុណ!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996321" y="5008115"/>
            <a:ext cx="6205492" cy="6924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m-KH" altLang="zh-C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ជំនាញ ឧត្ដមភាព សង្គម</a:t>
            </a:r>
            <a:endParaRPr kumimoji="0" lang="en-US" altLang="zh-CN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8626" y="2523478"/>
            <a:ext cx="915991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7"/>
          <a:stretch/>
        </p:blipFill>
        <p:spPr bwMode="auto">
          <a:xfrm>
            <a:off x="7189140" y="2528184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41266"/>
            <a:ext cx="2273334" cy="227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4607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បច្ចេកទេសរៀបចំស្លាយបទបង្ហាញ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990600"/>
            <a:ext cx="9152864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និស្សិតត្រូវប្រើប្រាស់គំរូស្លាយដែលកំណត់ដោយសាកលវិទ្យាល័យ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USEA</a:t>
            </a: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​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ការរៀបចំខ្លឹមសារក្នុងស្លាយ៖</a:t>
            </a: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ចំណងជើង៖ អក្សរខ្មែរ និងអង់គ្លេស ត្រូវប្រើ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Font: Khmer Mool1, Size 24</a:t>
            </a: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ខ្លឹមសារសារណា ៖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អក្សរខ្មែរ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និង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អង់គ្លេស ត្រូវប្រើ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Font: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Khmer OS </a:t>
            </a:r>
            <a:r>
              <a:rPr lang="en-US" altLang="zh-TW" sz="2000" dirty="0" err="1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Siem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Reap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, Size 20</a:t>
            </a: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គម្លាតពីកបន្ទាត់នៃជួរនីមួយៗ គឺប្រើ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Line Spacing: 1.5 </a:t>
            </a:r>
            <a:endParaRPr lang="km-KH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ចំនួនស្លាយតាមជំពូកនីមួយៗ៖</a:t>
            </a: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១ ៖ គួររៀបចំស្លាយចំនួនពី ៥-៦ស្លាយ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២ ៖ គួររៀបចំស្លាយចំនួនពី ៦-៧ស្លាយ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៣ ៖ គួររៀបចំស្លាយចំនួនពី ៤-៥ស្លាយ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418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ការណែនាំស្ដីពីការរៀបចំស្លាយបទបង្ហាញ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1067339"/>
            <a:ext cx="8763000" cy="53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6263" lvl="1" indent="-342900" algn="thaiDist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ចំណងជើង និងចំណងជើងរងត្រូវដាក់លេខរៀងស្របតាមទម្រង់បែបបទស្តីពី     ការសរសេរសំណើគម្រោងស្រាវជ្រាវ</a:t>
            </a: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និស្សិតអាចប្រើ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ANIMATION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តែកុំច្រើនពេក</a:t>
            </a: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តារាង រូបភាព ដ្យាក្រាម អនុញ្ញាតឱ្យបញ្ចូលក្នុងស្លាយបទបង្ហាញ ។</a:t>
            </a:r>
          </a:p>
          <a:p>
            <a:pPr marL="690562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2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7365252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 Box 9"/>
          <p:cNvSpPr txBox="1"/>
          <p:nvPr/>
        </p:nvSpPr>
        <p:spPr>
          <a:xfrm>
            <a:off x="914400" y="2286000"/>
            <a:ext cx="6969561" cy="1676400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3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ទម្រង់</a:t>
            </a:r>
            <a:r>
              <a:rPr kumimoji="0" lang="km-KH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ស្លាយបទបង្ហាញ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3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សំណើគម្រោងស្រាវជ្រាវ</a:t>
            </a:r>
            <a:endParaRPr kumimoji="0" lang="km-KH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246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829581" y="4343400"/>
            <a:ext cx="1764537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ជំនាញ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7086600" y="5410200"/>
            <a:ext cx="2189038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សង្គម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882970" y="5036516"/>
            <a:ext cx="2133600" cy="626743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ឧត្ដមភាព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827869" y="4807515"/>
            <a:ext cx="1820331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Skills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7135081" y="5867400"/>
            <a:ext cx="2237519" cy="740938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Social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11483" y="3878333"/>
            <a:ext cx="2364723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ចំណេះដឹង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-237070" y="4267200"/>
            <a:ext cx="3128435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Knowledge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648200" y="5465928"/>
            <a:ext cx="2743200" cy="70627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601520945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សារណា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61667" y="774761"/>
            <a:ext cx="8653733" cy="5705695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ការបណ្តុះបណ្តាលបុគ្គលិករបស់សណ្ឋាគារ..................................................................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សាស្ត្រាចារ្យណែនាំ ៖ បណ្ឌិត ....................................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ស្រាវជ្រាវដោយ ៖ 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 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200" dirty="0">
              <a:solidFill>
                <a:srgbClr val="00B0F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5752904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មាតិកា</a:t>
            </a:r>
          </a:p>
        </p:txBody>
      </p:sp>
      <p:sp>
        <p:nvSpPr>
          <p:cNvPr id="22" name="Text Box 9"/>
          <p:cNvSpPr txBox="1"/>
          <p:nvPr/>
        </p:nvSpPr>
        <p:spPr>
          <a:xfrm>
            <a:off x="261667" y="778374"/>
            <a:ext cx="8653733" cy="5702082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២. ការរំលឹកទ្រឹស្តី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200" dirty="0">
              <a:solidFill>
                <a:srgbClr val="00206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8252051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8:52 AM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១.១ លំនាំបញ្ហានៃការស្រាវជ្រាវ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tabLst>
                <a:tab pos="690563" algn="l"/>
              </a:tabLst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9995308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1507</Words>
  <Application>Microsoft Office PowerPoint</Application>
  <PresentationFormat>On-screen Show (4:3)</PresentationFormat>
  <Paragraphs>206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Bookman Old Style</vt:lpstr>
      <vt:lpstr>Calibri</vt:lpstr>
      <vt:lpstr>Cambria</vt:lpstr>
      <vt:lpstr>Courier New</vt:lpstr>
      <vt:lpstr>Khmer Mool1</vt:lpstr>
      <vt:lpstr>Khmer OS Muol Light</vt:lpstr>
      <vt:lpstr>Khmer OS Siemreap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ការធ្វើបទបង្ហាញ (ត)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TiedACayuT§saRsþedIm,IFanaKuNPaB</dc:title>
  <dc:creator>Mr Vanna</dc:creator>
  <cp:lastModifiedBy>Jiv Reaksmey</cp:lastModifiedBy>
  <cp:revision>1917</cp:revision>
  <dcterms:created xsi:type="dcterms:W3CDTF">2008-10-19T10:42:49Z</dcterms:created>
  <dcterms:modified xsi:type="dcterms:W3CDTF">2023-05-05T02:09:13Z</dcterms:modified>
</cp:coreProperties>
</file>